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7: </a:t>
            </a:r>
            <a:r>
              <a:rPr lang="en-US" dirty="0" err="1" smtClean="0"/>
              <a:t>Verbals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24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participial</a:t>
            </a:r>
            <a:r>
              <a:rPr lang="en-US" dirty="0" smtClean="0"/>
              <a:t> phrase consists of a participle, plus its </a:t>
            </a:r>
            <a:r>
              <a:rPr lang="en-US" u="sng" dirty="0" smtClean="0"/>
              <a:t>modifiers</a:t>
            </a:r>
            <a:r>
              <a:rPr lang="en-US" dirty="0" smtClean="0"/>
              <a:t> and </a:t>
            </a:r>
            <a:r>
              <a:rPr lang="en-US" u="sng" dirty="0" smtClean="0"/>
              <a:t>complements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spied a shape lurking in the dark shadows.</a:t>
            </a:r>
          </a:p>
          <a:p>
            <a:pPr lvl="1"/>
            <a:r>
              <a:rPr lang="en-US" dirty="0" smtClean="0"/>
              <a:t>Frightened by the sight, they stopped cold.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Participles and Participial Phrases</a:t>
            </a:r>
          </a:p>
        </p:txBody>
      </p:sp>
    </p:spTree>
    <p:extLst>
      <p:ext uri="{BB962C8B-B14F-4D97-AF65-F5344CB8AC3E}">
        <p14:creationId xmlns:p14="http://schemas.microsoft.com/office/powerpoint/2010/main" val="2094912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u="sng" dirty="0" smtClean="0"/>
              <a:t>infinitive</a:t>
            </a:r>
            <a:r>
              <a:rPr lang="en-US" dirty="0" smtClean="0"/>
              <a:t> is a verb form that usually begins with the word </a:t>
            </a:r>
            <a:r>
              <a:rPr lang="en-US" u="sng" dirty="0" smtClean="0"/>
              <a:t>to</a:t>
            </a:r>
            <a:r>
              <a:rPr lang="en-US" dirty="0" smtClean="0"/>
              <a:t> and acts as a </a:t>
            </a:r>
            <a:r>
              <a:rPr lang="en-US" u="sng" dirty="0" smtClean="0"/>
              <a:t>noun</a:t>
            </a:r>
            <a:r>
              <a:rPr lang="en-US" dirty="0" smtClean="0"/>
              <a:t>, an </a:t>
            </a:r>
            <a:r>
              <a:rPr lang="en-US" u="sng" dirty="0" smtClean="0"/>
              <a:t>adjective</a:t>
            </a:r>
            <a:r>
              <a:rPr lang="en-US" dirty="0" smtClean="0"/>
              <a:t>, or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Mars is a place some people want to visit.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3: Infinitives and Infinitive Phrases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54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infinitive phrase is an </a:t>
            </a:r>
            <a:r>
              <a:rPr lang="en-US" u="sng" dirty="0" smtClean="0"/>
              <a:t>infinitive</a:t>
            </a:r>
            <a:r>
              <a:rPr lang="en-US" dirty="0" smtClean="0"/>
              <a:t> plus its </a:t>
            </a:r>
            <a:r>
              <a:rPr lang="en-US" u="sng" dirty="0" smtClean="0"/>
              <a:t>modifiers</a:t>
            </a:r>
            <a:r>
              <a:rPr lang="en-US" dirty="0" smtClean="0"/>
              <a:t> and </a:t>
            </a:r>
            <a:r>
              <a:rPr lang="en-US" u="sng" dirty="0" smtClean="0"/>
              <a:t>complements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</a:t>
            </a:r>
            <a:r>
              <a:rPr lang="en-US" u="sng" dirty="0" smtClean="0"/>
              <a:t>entire</a:t>
            </a:r>
            <a:r>
              <a:rPr lang="en-US" dirty="0" smtClean="0"/>
              <a:t> phrase functions as a </a:t>
            </a:r>
            <a:r>
              <a:rPr lang="en-US" u="sng" dirty="0" smtClean="0"/>
              <a:t>noun</a:t>
            </a:r>
            <a:r>
              <a:rPr lang="en-US" dirty="0" smtClean="0"/>
              <a:t>, and </a:t>
            </a:r>
            <a:r>
              <a:rPr lang="en-US" u="sng" dirty="0" smtClean="0"/>
              <a:t>adjective</a:t>
            </a:r>
            <a:r>
              <a:rPr lang="en-US" dirty="0" smtClean="0"/>
              <a:t>, or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To believe in life on Mars was common in the 1930s.</a:t>
            </a:r>
          </a:p>
          <a:p>
            <a:pPr lvl="2"/>
            <a:r>
              <a:rPr lang="en-US" dirty="0" smtClean="0"/>
              <a:t>Martians might use flying saucers to invade Earth.</a:t>
            </a:r>
          </a:p>
          <a:p>
            <a:pPr lvl="2"/>
            <a:r>
              <a:rPr lang="en-US" dirty="0" smtClean="0"/>
              <a:t>I took time to read an old science fiction book.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3: Infinitives and Infinitive Phrases</a:t>
            </a:r>
          </a:p>
        </p:txBody>
      </p:sp>
    </p:spTree>
    <p:extLst>
      <p:ext uri="{BB962C8B-B14F-4D97-AF65-F5344CB8AC3E}">
        <p14:creationId xmlns:p14="http://schemas.microsoft.com/office/powerpoint/2010/main" val="254740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u="sng" dirty="0" smtClean="0"/>
              <a:t>infinitive</a:t>
            </a:r>
            <a:r>
              <a:rPr lang="en-US" dirty="0" smtClean="0"/>
              <a:t> is a </a:t>
            </a:r>
            <a:r>
              <a:rPr lang="en-US" u="sng" dirty="0" smtClean="0"/>
              <a:t>noun</a:t>
            </a:r>
            <a:r>
              <a:rPr lang="en-US" dirty="0" smtClean="0"/>
              <a:t> if:</a:t>
            </a:r>
          </a:p>
          <a:p>
            <a:pPr lvl="1"/>
            <a:r>
              <a:rPr lang="en-US" dirty="0" smtClean="0"/>
              <a:t>It comes at the </a:t>
            </a:r>
            <a:r>
              <a:rPr lang="en-US" u="sng" dirty="0" smtClean="0"/>
              <a:t>beginning</a:t>
            </a:r>
            <a:r>
              <a:rPr lang="en-US" dirty="0" smtClean="0"/>
              <a:t> of a sentence and is </a:t>
            </a:r>
            <a:r>
              <a:rPr lang="en-US" u="sng" dirty="0" smtClean="0"/>
              <a:t>not</a:t>
            </a:r>
            <a:r>
              <a:rPr lang="en-US" dirty="0" smtClean="0"/>
              <a:t> followed by a </a:t>
            </a:r>
            <a:r>
              <a:rPr lang="en-US" u="sng" dirty="0" smtClean="0"/>
              <a:t>comma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It </a:t>
            </a:r>
            <a:r>
              <a:rPr lang="en-US" u="sng" dirty="0" smtClean="0"/>
              <a:t>follows</a:t>
            </a:r>
            <a:r>
              <a:rPr lang="en-US" dirty="0" smtClean="0"/>
              <a:t> an </a:t>
            </a:r>
            <a:r>
              <a:rPr lang="en-US" u="sng" dirty="0" smtClean="0"/>
              <a:t>action</a:t>
            </a:r>
            <a:r>
              <a:rPr lang="en-US" dirty="0" smtClean="0"/>
              <a:t> verb and answers the question “</a:t>
            </a:r>
            <a:r>
              <a:rPr lang="en-US" u="sng" dirty="0" smtClean="0"/>
              <a:t>What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It </a:t>
            </a:r>
            <a:r>
              <a:rPr lang="en-US" u="sng" dirty="0" smtClean="0"/>
              <a:t>follows</a:t>
            </a:r>
            <a:r>
              <a:rPr lang="en-US" dirty="0" smtClean="0"/>
              <a:t> a </a:t>
            </a:r>
            <a:r>
              <a:rPr lang="en-US" u="sng" dirty="0" smtClean="0"/>
              <a:t>linking</a:t>
            </a:r>
            <a:r>
              <a:rPr lang="en-US" dirty="0" smtClean="0"/>
              <a:t> verb.</a:t>
            </a:r>
          </a:p>
          <a:p>
            <a:r>
              <a:rPr lang="en-US" dirty="0" smtClean="0"/>
              <a:t>The </a:t>
            </a:r>
            <a:r>
              <a:rPr lang="en-US" u="sng" dirty="0" smtClean="0"/>
              <a:t>infinitive</a:t>
            </a:r>
            <a:r>
              <a:rPr lang="en-US" dirty="0" smtClean="0"/>
              <a:t> is an </a:t>
            </a:r>
            <a:r>
              <a:rPr lang="en-US" u="sng" dirty="0" smtClean="0"/>
              <a:t>adverb</a:t>
            </a:r>
            <a:r>
              <a:rPr lang="en-US" dirty="0" smtClean="0"/>
              <a:t> if:</a:t>
            </a:r>
          </a:p>
          <a:p>
            <a:pPr lvl="1"/>
            <a:r>
              <a:rPr lang="en-US" dirty="0" smtClean="0"/>
              <a:t>It comes at the </a:t>
            </a:r>
            <a:r>
              <a:rPr lang="en-US" u="sng" dirty="0" smtClean="0"/>
              <a:t>beginning</a:t>
            </a:r>
            <a:r>
              <a:rPr lang="en-US" dirty="0" smtClean="0"/>
              <a:t> of the sentence and it or its phrase </a:t>
            </a:r>
            <a:r>
              <a:rPr lang="en-US" u="sng" dirty="0" smtClean="0"/>
              <a:t>is</a:t>
            </a:r>
            <a:r>
              <a:rPr lang="en-US" dirty="0" smtClean="0"/>
              <a:t> followed by a </a:t>
            </a:r>
            <a:r>
              <a:rPr lang="en-US" u="sng" dirty="0" smtClean="0"/>
              <a:t>comma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It </a:t>
            </a:r>
            <a:r>
              <a:rPr lang="en-US" u="sng" dirty="0" smtClean="0"/>
              <a:t>answers</a:t>
            </a:r>
            <a:r>
              <a:rPr lang="en-US" dirty="0" smtClean="0"/>
              <a:t> the question “</a:t>
            </a:r>
            <a:r>
              <a:rPr lang="en-US" u="sng" dirty="0" smtClean="0"/>
              <a:t>How</a:t>
            </a:r>
            <a:r>
              <a:rPr lang="en-US" dirty="0" smtClean="0"/>
              <a:t>?” or “</a:t>
            </a:r>
            <a:r>
              <a:rPr lang="en-US" u="sng" dirty="0" smtClean="0"/>
              <a:t>Why</a:t>
            </a:r>
            <a:r>
              <a:rPr lang="en-US" dirty="0" smtClean="0"/>
              <a:t>?” in relation to the </a:t>
            </a:r>
            <a:r>
              <a:rPr lang="en-US" u="sng" dirty="0" smtClean="0"/>
              <a:t>verb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Infinitive Cheat Sheet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46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u="sng" dirty="0" smtClean="0"/>
              <a:t>infinitive</a:t>
            </a:r>
            <a:r>
              <a:rPr lang="en-US" dirty="0" smtClean="0"/>
              <a:t> is an </a:t>
            </a:r>
            <a:r>
              <a:rPr lang="en-US" u="sng" dirty="0" smtClean="0"/>
              <a:t>adjective</a:t>
            </a:r>
            <a:r>
              <a:rPr lang="en-US" dirty="0" smtClean="0"/>
              <a:t> if it comes </a:t>
            </a:r>
            <a:r>
              <a:rPr lang="en-US" u="sng" dirty="0" smtClean="0"/>
              <a:t>IMMEDIATELY</a:t>
            </a:r>
            <a:r>
              <a:rPr lang="en-US" dirty="0" smtClean="0"/>
              <a:t> after a </a:t>
            </a:r>
            <a:r>
              <a:rPr lang="en-US" u="sng" dirty="0" smtClean="0"/>
              <a:t>noun</a:t>
            </a:r>
            <a:r>
              <a:rPr lang="en-US" dirty="0" smtClean="0"/>
              <a:t>.  (It </a:t>
            </a:r>
            <a:r>
              <a:rPr lang="en-US" u="sng" dirty="0" smtClean="0"/>
              <a:t>modifies</a:t>
            </a:r>
            <a:r>
              <a:rPr lang="en-US" dirty="0" smtClean="0"/>
              <a:t> that noun.)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Infinitive Cheat Sheet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177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verbal</a:t>
            </a:r>
            <a:r>
              <a:rPr lang="en-US" dirty="0" smtClean="0"/>
              <a:t> is a word that is formed from a </a:t>
            </a:r>
            <a:r>
              <a:rPr lang="en-US" u="sng" dirty="0" smtClean="0"/>
              <a:t>verb</a:t>
            </a:r>
            <a:r>
              <a:rPr lang="en-US" dirty="0" smtClean="0"/>
              <a:t> and acts as a </a:t>
            </a:r>
            <a:r>
              <a:rPr lang="en-US" u="sng" dirty="0" smtClean="0"/>
              <a:t>noun</a:t>
            </a:r>
            <a:r>
              <a:rPr lang="en-US" dirty="0" smtClean="0"/>
              <a:t>, an </a:t>
            </a:r>
            <a:r>
              <a:rPr lang="en-US" u="sng" dirty="0" smtClean="0"/>
              <a:t>adjective</a:t>
            </a:r>
            <a:r>
              <a:rPr lang="en-US" dirty="0" smtClean="0"/>
              <a:t>, or an </a:t>
            </a:r>
            <a:r>
              <a:rPr lang="en-US" u="sng" dirty="0" smtClean="0"/>
              <a:t>adverb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 are three kinds of </a:t>
            </a:r>
            <a:r>
              <a:rPr lang="en-US" dirty="0" err="1" smtClean="0"/>
              <a:t>verbals</a:t>
            </a:r>
            <a:r>
              <a:rPr lang="en-US" dirty="0" smtClean="0"/>
              <a:t>: </a:t>
            </a:r>
            <a:r>
              <a:rPr lang="en-US" u="sng" dirty="0" smtClean="0"/>
              <a:t>gerunds</a:t>
            </a:r>
            <a:r>
              <a:rPr lang="en-US" dirty="0" smtClean="0"/>
              <a:t>, </a:t>
            </a:r>
            <a:r>
              <a:rPr lang="en-US" u="sng" dirty="0" smtClean="0"/>
              <a:t>participles</a:t>
            </a:r>
            <a:r>
              <a:rPr lang="en-US" dirty="0" smtClean="0"/>
              <a:t>, and </a:t>
            </a:r>
            <a:r>
              <a:rPr lang="en-US" u="sng" dirty="0" smtClean="0"/>
              <a:t>infinitives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1: Gerunds and Gerund Phrases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219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gerund</a:t>
            </a:r>
            <a:r>
              <a:rPr lang="en-US" dirty="0" smtClean="0"/>
              <a:t> is a verbal that ends in </a:t>
            </a:r>
            <a:r>
              <a:rPr lang="en-US" u="sng" dirty="0" smtClean="0"/>
              <a:t>–</a:t>
            </a:r>
            <a:r>
              <a:rPr lang="en-US" u="sng" dirty="0" err="1" smtClean="0"/>
              <a:t>ing</a:t>
            </a:r>
            <a:r>
              <a:rPr lang="en-US" u="sng" dirty="0" smtClean="0"/>
              <a:t> </a:t>
            </a:r>
            <a:r>
              <a:rPr lang="en-US" dirty="0" smtClean="0"/>
              <a:t>and acts as a </a:t>
            </a:r>
            <a:r>
              <a:rPr lang="en-US" u="sng" dirty="0" smtClean="0"/>
              <a:t>noun</a:t>
            </a:r>
            <a:r>
              <a:rPr lang="en-US" dirty="0" smtClean="0"/>
              <a:t>.</a:t>
            </a:r>
          </a:p>
          <a:p>
            <a:r>
              <a:rPr lang="en-US" dirty="0" smtClean="0"/>
              <a:t>Like nouns, gerunds may be </a:t>
            </a:r>
            <a:r>
              <a:rPr lang="en-US" u="sng" dirty="0" smtClean="0"/>
              <a:t>subjects</a:t>
            </a:r>
            <a:r>
              <a:rPr lang="en-US" dirty="0" smtClean="0"/>
              <a:t>, </a:t>
            </a:r>
            <a:r>
              <a:rPr lang="en-US" u="sng" dirty="0" smtClean="0"/>
              <a:t>objects</a:t>
            </a:r>
            <a:r>
              <a:rPr lang="en-US" dirty="0" smtClean="0"/>
              <a:t>, predicate nouns, </a:t>
            </a:r>
            <a:r>
              <a:rPr lang="en-US" u="sng" dirty="0" smtClean="0"/>
              <a:t>direct</a:t>
            </a:r>
            <a:r>
              <a:rPr lang="en-US" dirty="0" smtClean="0"/>
              <a:t> objects, </a:t>
            </a:r>
            <a:r>
              <a:rPr lang="en-US" u="sng" dirty="0" smtClean="0"/>
              <a:t>indirect</a:t>
            </a:r>
            <a:r>
              <a:rPr lang="en-US" dirty="0" smtClean="0"/>
              <a:t> objects, and objects of </a:t>
            </a:r>
            <a:r>
              <a:rPr lang="en-US" u="sng" dirty="0" smtClean="0"/>
              <a:t>prepositions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Inventing can be dangerous.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Gerunds and Gerund Phrases</a:t>
            </a:r>
          </a:p>
        </p:txBody>
      </p:sp>
    </p:spTree>
    <p:extLst>
      <p:ext uri="{BB962C8B-B14F-4D97-AF65-F5344CB8AC3E}">
        <p14:creationId xmlns:p14="http://schemas.microsoft.com/office/powerpoint/2010/main" val="58672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gerund phrase consists of a </a:t>
            </a:r>
            <a:r>
              <a:rPr lang="en-US" u="sng" dirty="0" smtClean="0"/>
              <a:t>gerund</a:t>
            </a:r>
            <a:r>
              <a:rPr lang="en-US" dirty="0" smtClean="0"/>
              <a:t>, plus its </a:t>
            </a:r>
            <a:r>
              <a:rPr lang="en-US" u="sng" dirty="0" smtClean="0"/>
              <a:t>modifiers</a:t>
            </a:r>
            <a:r>
              <a:rPr lang="en-US" dirty="0" smtClean="0"/>
              <a:t> and </a:t>
            </a:r>
            <a:r>
              <a:rPr lang="en-US" u="sng" dirty="0" smtClean="0"/>
              <a:t>complements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Like a gerund, a gerund phrase acts as a </a:t>
            </a:r>
            <a:r>
              <a:rPr lang="en-US" u="sng" dirty="0" smtClean="0"/>
              <a:t>noun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Writing </a:t>
            </a:r>
            <a:r>
              <a:rPr lang="en-US" i="1" dirty="0" smtClean="0"/>
              <a:t>Frankenstein</a:t>
            </a:r>
            <a:r>
              <a:rPr lang="en-US" dirty="0" smtClean="0"/>
              <a:t> must have given Mary Shelley goose bumps!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Gerunds and Gerund Phrases</a:t>
            </a:r>
          </a:p>
        </p:txBody>
      </p:sp>
    </p:spTree>
    <p:extLst>
      <p:ext uri="{BB962C8B-B14F-4D97-AF65-F5344CB8AC3E}">
        <p14:creationId xmlns:p14="http://schemas.microsoft.com/office/powerpoint/2010/main" val="261438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To determine a gerunds function in the sentence:</a:t>
            </a:r>
          </a:p>
          <a:p>
            <a:pPr lvl="1"/>
            <a:r>
              <a:rPr lang="en-US" dirty="0" smtClean="0"/>
              <a:t>1. Circle the </a:t>
            </a:r>
            <a:r>
              <a:rPr lang="en-US" u="sng" dirty="0" smtClean="0"/>
              <a:t>gerund</a:t>
            </a:r>
            <a:r>
              <a:rPr lang="en-US" dirty="0" smtClean="0"/>
              <a:t> (ends in –</a:t>
            </a:r>
            <a:r>
              <a:rPr lang="en-US" dirty="0" err="1" smtClean="0"/>
              <a:t>ing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2. Underline the </a:t>
            </a:r>
            <a:r>
              <a:rPr lang="en-US" u="sng" dirty="0" smtClean="0"/>
              <a:t>main verb </a:t>
            </a:r>
            <a:r>
              <a:rPr lang="en-US" dirty="0" smtClean="0"/>
              <a:t>twice.  Label it </a:t>
            </a:r>
            <a:r>
              <a:rPr lang="en-US" u="sng" dirty="0" smtClean="0"/>
              <a:t>action</a:t>
            </a:r>
            <a:r>
              <a:rPr lang="en-US" dirty="0" smtClean="0"/>
              <a:t> or </a:t>
            </a:r>
            <a:r>
              <a:rPr lang="en-US" u="sng" dirty="0" smtClean="0"/>
              <a:t>linking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3. If the gerund is </a:t>
            </a:r>
            <a:r>
              <a:rPr lang="en-US" u="sng" dirty="0" smtClean="0"/>
              <a:t>before</a:t>
            </a:r>
            <a:r>
              <a:rPr lang="en-US" dirty="0" smtClean="0"/>
              <a:t> the verb, it is either a </a:t>
            </a:r>
            <a:r>
              <a:rPr lang="en-US" u="sng" dirty="0" smtClean="0"/>
              <a:t>subject</a:t>
            </a:r>
            <a:r>
              <a:rPr lang="en-US" dirty="0" smtClean="0"/>
              <a:t> (S) or the </a:t>
            </a:r>
            <a:r>
              <a:rPr lang="en-US" u="sng" dirty="0" smtClean="0"/>
              <a:t>object</a:t>
            </a:r>
            <a:r>
              <a:rPr lang="en-US" dirty="0" smtClean="0"/>
              <a:t> of a </a:t>
            </a:r>
            <a:r>
              <a:rPr lang="en-US" u="sng" dirty="0" smtClean="0"/>
              <a:t>preposition</a:t>
            </a:r>
            <a:r>
              <a:rPr lang="en-US" dirty="0" smtClean="0"/>
              <a:t> (OP).</a:t>
            </a:r>
          </a:p>
          <a:p>
            <a:pPr lvl="1"/>
            <a:r>
              <a:rPr lang="en-US" dirty="0" smtClean="0"/>
              <a:t>4. If the gerund follows a </a:t>
            </a:r>
            <a:r>
              <a:rPr lang="en-US" u="sng" dirty="0" smtClean="0"/>
              <a:t>linking</a:t>
            </a:r>
            <a:r>
              <a:rPr lang="en-US" dirty="0" smtClean="0"/>
              <a:t> verb it is either an </a:t>
            </a:r>
            <a:r>
              <a:rPr lang="en-US" u="sng" dirty="0" smtClean="0"/>
              <a:t>OP</a:t>
            </a:r>
            <a:r>
              <a:rPr lang="en-US" dirty="0" smtClean="0"/>
              <a:t> or a </a:t>
            </a:r>
            <a:r>
              <a:rPr lang="en-US" u="sng" dirty="0" smtClean="0"/>
              <a:t>predicate noun </a:t>
            </a:r>
            <a:r>
              <a:rPr lang="en-US" dirty="0" smtClean="0"/>
              <a:t>(PN).</a:t>
            </a:r>
          </a:p>
          <a:p>
            <a:pPr lvl="1"/>
            <a:r>
              <a:rPr lang="en-US" dirty="0" smtClean="0"/>
              <a:t>5. If the gerund follows an </a:t>
            </a:r>
            <a:r>
              <a:rPr lang="en-US" u="sng" dirty="0" smtClean="0"/>
              <a:t>action</a:t>
            </a:r>
            <a:r>
              <a:rPr lang="en-US" dirty="0" smtClean="0"/>
              <a:t> verb it is either an </a:t>
            </a:r>
            <a:r>
              <a:rPr lang="en-US" u="sng" dirty="0" smtClean="0"/>
              <a:t>OP</a:t>
            </a:r>
            <a:r>
              <a:rPr lang="en-US" dirty="0" smtClean="0"/>
              <a:t>, a </a:t>
            </a:r>
            <a:r>
              <a:rPr lang="en-US" u="sng" dirty="0" smtClean="0"/>
              <a:t>direct object </a:t>
            </a:r>
            <a:r>
              <a:rPr lang="en-US" dirty="0" smtClean="0"/>
              <a:t>(DO), or an </a:t>
            </a:r>
            <a:r>
              <a:rPr lang="en-US" u="sng" dirty="0" smtClean="0"/>
              <a:t>indirect object </a:t>
            </a:r>
            <a:r>
              <a:rPr lang="en-US" dirty="0" smtClean="0"/>
              <a:t>(IO).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Gerund Cheat Sheet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266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Calling the monster Frankenstein </a:t>
            </a:r>
            <a:r>
              <a:rPr lang="en-US" dirty="0" smtClean="0"/>
              <a:t>is a mistake.</a:t>
            </a:r>
          </a:p>
          <a:p>
            <a:r>
              <a:rPr lang="en-US" dirty="0" smtClean="0"/>
              <a:t>Frankenstein’s error was </a:t>
            </a:r>
            <a:r>
              <a:rPr lang="en-US" u="sng" dirty="0" smtClean="0"/>
              <a:t>creating the monster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I like </a:t>
            </a:r>
            <a:r>
              <a:rPr lang="en-US" u="sng" dirty="0" smtClean="0"/>
              <a:t>watching horror movies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monster was responsible for </a:t>
            </a:r>
            <a:r>
              <a:rPr lang="en-US" u="sng" dirty="0" smtClean="0"/>
              <a:t>killing three people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1: Gerunds and Gerund Phrases</a:t>
            </a:r>
          </a:p>
        </p:txBody>
      </p:sp>
    </p:spTree>
    <p:extLst>
      <p:ext uri="{BB962C8B-B14F-4D97-AF65-F5344CB8AC3E}">
        <p14:creationId xmlns:p14="http://schemas.microsoft.com/office/powerpoint/2010/main" val="2237479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u="sng" dirty="0" smtClean="0"/>
              <a:t>participle</a:t>
            </a:r>
            <a:r>
              <a:rPr lang="en-US" dirty="0" smtClean="0"/>
              <a:t> is a verb form that acts as an </a:t>
            </a:r>
            <a:r>
              <a:rPr lang="en-US" u="sng" dirty="0" smtClean="0"/>
              <a:t>adjective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modifies a </a:t>
            </a:r>
            <a:r>
              <a:rPr lang="en-US" u="sng" dirty="0" smtClean="0"/>
              <a:t>noun</a:t>
            </a:r>
            <a:r>
              <a:rPr lang="en-US" dirty="0" smtClean="0"/>
              <a:t> or a </a:t>
            </a:r>
            <a:r>
              <a:rPr lang="en-US" u="sng" dirty="0" smtClean="0"/>
              <a:t>pronoun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2: Participles and Participial Phrases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10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</a:t>
            </a:r>
            <a:r>
              <a:rPr lang="en-US" u="sng" dirty="0" smtClean="0"/>
              <a:t>two</a:t>
            </a:r>
            <a:r>
              <a:rPr lang="en-US" dirty="0" smtClean="0"/>
              <a:t> kinds of participles, </a:t>
            </a:r>
            <a:r>
              <a:rPr lang="en-US" u="sng" dirty="0" smtClean="0"/>
              <a:t>present</a:t>
            </a:r>
            <a:r>
              <a:rPr lang="en-US" dirty="0" smtClean="0"/>
              <a:t> participles and </a:t>
            </a:r>
            <a:r>
              <a:rPr lang="en-US" u="sng" dirty="0" smtClean="0"/>
              <a:t>past</a:t>
            </a:r>
            <a:r>
              <a:rPr lang="en-US" dirty="0" smtClean="0"/>
              <a:t> participles.</a:t>
            </a:r>
          </a:p>
          <a:p>
            <a:pPr lvl="1"/>
            <a:r>
              <a:rPr lang="en-US" u="sng" dirty="0" smtClean="0"/>
              <a:t>Present</a:t>
            </a:r>
            <a:r>
              <a:rPr lang="en-US" dirty="0" smtClean="0"/>
              <a:t> participles end in </a:t>
            </a:r>
            <a:r>
              <a:rPr lang="en-US" u="sng" dirty="0" smtClean="0"/>
              <a:t>–</a:t>
            </a:r>
            <a:r>
              <a:rPr lang="en-US" u="sng" dirty="0" err="1" smtClean="0"/>
              <a:t>ing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Creaking eerily, the door swung open.</a:t>
            </a:r>
          </a:p>
          <a:p>
            <a:pPr lvl="1"/>
            <a:r>
              <a:rPr lang="en-US" u="sng" dirty="0" smtClean="0"/>
              <a:t>Past</a:t>
            </a:r>
            <a:r>
              <a:rPr lang="en-US" dirty="0" smtClean="0"/>
              <a:t> participles of </a:t>
            </a:r>
            <a:r>
              <a:rPr lang="en-US" u="sng" dirty="0" smtClean="0"/>
              <a:t>regular</a:t>
            </a:r>
            <a:r>
              <a:rPr lang="en-US" dirty="0" smtClean="0"/>
              <a:t> verbs end in </a:t>
            </a:r>
            <a:r>
              <a:rPr lang="en-US" u="sng" dirty="0" smtClean="0"/>
              <a:t>–ed.</a:t>
            </a:r>
          </a:p>
          <a:p>
            <a:pPr lvl="2"/>
            <a:r>
              <a:rPr lang="en-US" dirty="0" smtClean="0"/>
              <a:t>The deserted building was old and decrepit.</a:t>
            </a:r>
          </a:p>
          <a:p>
            <a:pPr lvl="1"/>
            <a:r>
              <a:rPr lang="en-US" u="sng" dirty="0" smtClean="0"/>
              <a:t>Past</a:t>
            </a:r>
            <a:r>
              <a:rPr lang="en-US" dirty="0" smtClean="0"/>
              <a:t> participles of </a:t>
            </a:r>
            <a:r>
              <a:rPr lang="en-US" u="sng" dirty="0" smtClean="0"/>
              <a:t>irregular</a:t>
            </a:r>
            <a:r>
              <a:rPr lang="en-US" dirty="0" smtClean="0"/>
              <a:t> verbs end in a </a:t>
            </a:r>
            <a:r>
              <a:rPr lang="en-US" u="sng" dirty="0" smtClean="0"/>
              <a:t>variety</a:t>
            </a:r>
            <a:r>
              <a:rPr lang="en-US" dirty="0" smtClean="0"/>
              <a:t> of ways.</a:t>
            </a:r>
          </a:p>
          <a:p>
            <a:pPr lvl="2"/>
            <a:r>
              <a:rPr lang="en-US" dirty="0" smtClean="0"/>
              <a:t>Fallen bricks blocked the entry.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Participles and Participial Phrases</a:t>
            </a:r>
          </a:p>
        </p:txBody>
      </p:sp>
    </p:spTree>
    <p:extLst>
      <p:ext uri="{BB962C8B-B14F-4D97-AF65-F5344CB8AC3E}">
        <p14:creationId xmlns:p14="http://schemas.microsoft.com/office/powerpoint/2010/main" val="25821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1861461"/>
            <a:ext cx="7408333" cy="3450696"/>
          </a:xfrm>
        </p:spPr>
        <p:txBody>
          <a:bodyPr/>
          <a:lstStyle/>
          <a:p>
            <a:r>
              <a:rPr lang="en-US" dirty="0" smtClean="0"/>
              <a:t>Gerunds, present participles, and main </a:t>
            </a:r>
            <a:r>
              <a:rPr lang="en-US" dirty="0"/>
              <a:t>v</a:t>
            </a:r>
            <a:r>
              <a:rPr lang="en-US" dirty="0" smtClean="0"/>
              <a:t>erbs all end in –</a:t>
            </a:r>
            <a:r>
              <a:rPr lang="en-US" dirty="0" err="1" smtClean="0"/>
              <a:t>ing</a:t>
            </a:r>
            <a:r>
              <a:rPr lang="en-US" dirty="0" smtClean="0"/>
              <a:t>.  Here is how you can tell them apart.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Participles and Participial Phrases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72424"/>
              </p:ext>
            </p:extLst>
          </p:nvPr>
        </p:nvGraphicFramePr>
        <p:xfrm>
          <a:off x="661431" y="2702500"/>
          <a:ext cx="8025369" cy="3815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5123"/>
                <a:gridCol w="2675123"/>
                <a:gridCol w="2675123"/>
              </a:tblGrid>
              <a:tr h="42333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Clue</a:t>
                      </a:r>
                      <a:endParaRPr lang="en-US" dirty="0"/>
                    </a:p>
                  </a:txBody>
                  <a:tcPr/>
                </a:tc>
              </a:tr>
              <a:tr h="1693324">
                <a:tc>
                  <a:txBody>
                    <a:bodyPr/>
                    <a:lstStyle/>
                    <a:p>
                      <a:r>
                        <a:rPr lang="en-US" dirty="0" smtClean="0"/>
                        <a:t>Participle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What’s that scampering sound?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Could be replaced</a:t>
                      </a:r>
                      <a:r>
                        <a:rPr lang="en-US" baseline="0" dirty="0" smtClean="0"/>
                        <a:t> by another </a:t>
                      </a:r>
                      <a:r>
                        <a:rPr lang="en-US" u="sng" baseline="0" dirty="0" smtClean="0"/>
                        <a:t>adjective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u="sng" baseline="0" dirty="0" smtClean="0"/>
                        <a:t>removed</a:t>
                      </a:r>
                      <a:r>
                        <a:rPr lang="en-US" baseline="0" dirty="0" smtClean="0"/>
                        <a:t> completely.</a:t>
                      </a:r>
                      <a:endParaRPr lang="en-US" dirty="0"/>
                    </a:p>
                  </a:txBody>
                  <a:tcPr/>
                </a:tc>
              </a:tr>
              <a:tr h="1058327">
                <a:tc>
                  <a:txBody>
                    <a:bodyPr/>
                    <a:lstStyle/>
                    <a:p>
                      <a:r>
                        <a:rPr lang="en-US" dirty="0" smtClean="0"/>
                        <a:t>Gerund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It’s the scampering</a:t>
                      </a:r>
                      <a:r>
                        <a:rPr lang="en-US" baseline="0" dirty="0" smtClean="0"/>
                        <a:t> of rodents.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Could</a:t>
                      </a:r>
                      <a:r>
                        <a:rPr lang="en-US" baseline="0" dirty="0" smtClean="0"/>
                        <a:t> be replaced by a </a:t>
                      </a:r>
                      <a:r>
                        <a:rPr lang="en-US" u="sng" baseline="0" dirty="0" smtClean="0"/>
                        <a:t>noun</a:t>
                      </a:r>
                      <a:r>
                        <a:rPr lang="en-US" baseline="0" dirty="0" smtClean="0"/>
                        <a:t>. Does a </a:t>
                      </a:r>
                      <a:r>
                        <a:rPr lang="en-US" u="sng" baseline="0" dirty="0" smtClean="0"/>
                        <a:t>job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</a:tr>
              <a:tr h="423331">
                <a:tc>
                  <a:txBody>
                    <a:bodyPr/>
                    <a:lstStyle/>
                    <a:p>
                      <a:r>
                        <a:rPr lang="en-US" dirty="0" smtClean="0"/>
                        <a:t>Verb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Mice are scampering</a:t>
                      </a:r>
                      <a:r>
                        <a:rPr lang="en-US" baseline="0" dirty="0" smtClean="0"/>
                        <a:t> beneath the floorboards.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Always has a </a:t>
                      </a:r>
                      <a:r>
                        <a:rPr lang="en-US" u="sng" dirty="0" smtClean="0"/>
                        <a:t>helping</a:t>
                      </a:r>
                      <a:r>
                        <a:rPr lang="en-US" dirty="0" smtClean="0"/>
                        <a:t> verb.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103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1442</TotalTime>
  <Words>741</Words>
  <Application>Microsoft Macintosh PowerPoint</Application>
  <PresentationFormat>On-screen Show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Waveform</vt:lpstr>
      <vt:lpstr>Chapter 7: Verbals </vt:lpstr>
      <vt:lpstr>Lesson 1: Gerunds and Gerund Phrases</vt:lpstr>
      <vt:lpstr>Lesson 1: Gerunds and Gerund Phrases</vt:lpstr>
      <vt:lpstr>Lesson 1: Gerunds and Gerund Phrases</vt:lpstr>
      <vt:lpstr>Gerund Cheat Sheet </vt:lpstr>
      <vt:lpstr>Lesson 1: Gerunds and Gerund Phrases</vt:lpstr>
      <vt:lpstr>Lesson 2: Participles and Participial Phrases</vt:lpstr>
      <vt:lpstr>Lesson 2: Participles and Participial Phrases</vt:lpstr>
      <vt:lpstr>Lesson 2: Participles and Participial Phrases</vt:lpstr>
      <vt:lpstr>Lesson 2: Participles and Participial Phrases</vt:lpstr>
      <vt:lpstr>Lesson 3: Infinitives and Infinitive Phrases</vt:lpstr>
      <vt:lpstr>Lesson 3: Infinitives and Infinitive Phrases</vt:lpstr>
      <vt:lpstr>Infinitive Cheat Sheet</vt:lpstr>
      <vt:lpstr>Infinitive Cheat Sheet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7: Verbals </dc:title>
  <dc:creator>Michael Carson</dc:creator>
  <cp:lastModifiedBy>Michael Carson</cp:lastModifiedBy>
  <cp:revision>9</cp:revision>
  <dcterms:created xsi:type="dcterms:W3CDTF">2015-02-12T21:10:29Z</dcterms:created>
  <dcterms:modified xsi:type="dcterms:W3CDTF">2015-02-18T18:50:52Z</dcterms:modified>
</cp:coreProperties>
</file>